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10287000" cx="18288000"/>
  <p:notesSz cx="10287000" cy="1828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3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4" roundtripDataSignature="AMtx7mjaEU3ri+911RQ+jzYIePkRgEcP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AEA5F94-DF68-4D2B-9812-26CDF634C76C}">
  <a:tblStyle styleId="{FAEA5F94-DF68-4D2B-9812-26CDF634C7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C431A1DD-7A61-4BE7-8086-F06ADC802021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36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24" Type="http://customschemas.google.com/relationships/presentationmetadata" Target="metadata"/><Relationship Id="rId12" Type="http://schemas.openxmlformats.org/officeDocument/2006/relationships/slide" Target="slides/slide6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33688dc00_5_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a33688dc00_5_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a33688dc00_5_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a33688dc00_5_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a33688dc00_5_1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a33688dc00_5_1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a79133b877_1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a79133b877_1_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a79133b877_1_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a79133b877_1_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79133b877_1_1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a79133b877_1_1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4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34e12e657_2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a34e12e657_2_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34e12e657_1_7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a34e12e657_1_7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34e12e657_1_2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a34e12e657_1_2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33688dc00_1_3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a33688dc00_1_3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34e12e657_1_1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a34e12e657_1_1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1" name="Google Shape;71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7" name="Google Shape;77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0" name="Google Shape;20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2" name="Google Shape;32;p2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3" name="Google Shape;33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0" name="Google Shape;40;p2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2" name="Google Shape;42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5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57" name="Google Shape;57;p25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2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ocs.google.com/spreadsheets/d/1hUrmkvb_V8iHkxYVtnMePUhJWeH3_vd8bvSJLSmqVrg/edit?usp=sharing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22.png"/><Relationship Id="rId7" Type="http://schemas.openxmlformats.org/officeDocument/2006/relationships/image" Target="../media/image6.png"/><Relationship Id="rId8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news.kbiz.or.kr" TargetMode="External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74948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2971800" y="2553157"/>
            <a:ext cx="12475800" cy="30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300" u="none" cap="none" strike="noStrike">
                <a:solidFill>
                  <a:srgbClr val="2FA599"/>
                </a:solidFill>
                <a:latin typeface="Arial"/>
                <a:ea typeface="Arial"/>
                <a:cs typeface="Arial"/>
                <a:sym typeface="Arial"/>
              </a:rPr>
              <a:t>Reader</a:t>
            </a:r>
            <a:r>
              <a:rPr b="0" i="0" lang="en-US" sz="2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25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6277725" y="2972100"/>
            <a:ext cx="23397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Reader25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project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12192000" y="7658100"/>
            <a:ext cx="556260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조장 : 이유쥰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팀원 : </a:t>
            </a:r>
            <a:r>
              <a:rPr lang="en-US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최혜진</a:t>
            </a: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김수연 금민석 임형준 강병현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11125200" y="7048500"/>
            <a:ext cx="3810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leader25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b="16622" l="0" r="3782" t="0"/>
          <a:stretch/>
        </p:blipFill>
        <p:spPr>
          <a:xfrm>
            <a:off x="14478000" y="-190500"/>
            <a:ext cx="2126957" cy="22098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15875" y="-82775"/>
            <a:ext cx="7308525" cy="1055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6"/>
          <p:cNvSpPr txBox="1"/>
          <p:nvPr/>
        </p:nvSpPr>
        <p:spPr>
          <a:xfrm>
            <a:off x="465613" y="480448"/>
            <a:ext cx="96321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00">
                <a:solidFill>
                  <a:srgbClr val="2FA599"/>
                </a:solidFill>
              </a:rPr>
              <a:t>구현 목표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625" y="1623150"/>
            <a:ext cx="9885475" cy="1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8213" y="2398550"/>
            <a:ext cx="7048500" cy="704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6"/>
          <p:cNvSpPr txBox="1"/>
          <p:nvPr/>
        </p:nvSpPr>
        <p:spPr>
          <a:xfrm>
            <a:off x="2108225" y="2682450"/>
            <a:ext cx="3619500" cy="16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2FA599"/>
                </a:solidFill>
              </a:rPr>
              <a:t>독서 취향</a:t>
            </a:r>
            <a:endParaRPr sz="5000"/>
          </a:p>
        </p:txBody>
      </p:sp>
      <p:sp>
        <p:nvSpPr>
          <p:cNvPr id="206" name="Google Shape;206;p6"/>
          <p:cNvSpPr txBox="1"/>
          <p:nvPr/>
        </p:nvSpPr>
        <p:spPr>
          <a:xfrm>
            <a:off x="6131500" y="2682450"/>
            <a:ext cx="4841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2FA599"/>
                </a:solidFill>
              </a:rPr>
              <a:t>감정들을 </a:t>
            </a:r>
            <a:r>
              <a:rPr lang="en-US" sz="5000">
                <a:solidFill>
                  <a:srgbClr val="2FA599"/>
                </a:solidFill>
                <a:highlight>
                  <a:schemeClr val="lt1"/>
                </a:highlight>
              </a:rPr>
              <a:t>공유</a:t>
            </a:r>
            <a:endParaRPr sz="5000"/>
          </a:p>
        </p:txBody>
      </p:sp>
      <p:sp>
        <p:nvSpPr>
          <p:cNvPr id="207" name="Google Shape;207;p6"/>
          <p:cNvSpPr txBox="1"/>
          <p:nvPr/>
        </p:nvSpPr>
        <p:spPr>
          <a:xfrm>
            <a:off x="1452788" y="8274850"/>
            <a:ext cx="10091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solidFill>
                  <a:srgbClr val="B45F06"/>
                </a:solidFill>
              </a:rPr>
              <a:t>생각의 폭을 넓히는 독서 습관</a:t>
            </a:r>
            <a:endParaRPr b="1">
              <a:solidFill>
                <a:srgbClr val="B45F06"/>
              </a:solidFill>
            </a:endParaRPr>
          </a:p>
        </p:txBody>
      </p:sp>
      <p:sp>
        <p:nvSpPr>
          <p:cNvPr id="208" name="Google Shape;208;p6"/>
          <p:cNvSpPr txBox="1"/>
          <p:nvPr/>
        </p:nvSpPr>
        <p:spPr>
          <a:xfrm>
            <a:off x="1245375" y="4363650"/>
            <a:ext cx="1605000" cy="9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2FA599"/>
                </a:solidFill>
              </a:rPr>
              <a:t>토론</a:t>
            </a:r>
            <a:endParaRPr sz="5000"/>
          </a:p>
        </p:txBody>
      </p:sp>
      <p:sp>
        <p:nvSpPr>
          <p:cNvPr id="209" name="Google Shape;209;p6"/>
          <p:cNvSpPr txBox="1"/>
          <p:nvPr/>
        </p:nvSpPr>
        <p:spPr>
          <a:xfrm>
            <a:off x="8555825" y="4289850"/>
            <a:ext cx="23097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2FA599"/>
                </a:solidFill>
              </a:rPr>
              <a:t>글쓰기</a:t>
            </a:r>
            <a:endParaRPr sz="5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33688dc00_5_2"/>
          <p:cNvSpPr txBox="1"/>
          <p:nvPr/>
        </p:nvSpPr>
        <p:spPr>
          <a:xfrm>
            <a:off x="651500" y="447175"/>
            <a:ext cx="66309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6700">
                <a:solidFill>
                  <a:srgbClr val="2FA599"/>
                </a:solidFill>
              </a:rPr>
              <a:t>요구사항정의서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15" name="Google Shape;215;ga33688dc00_5_2"/>
          <p:cNvGraphicFramePr/>
          <p:nvPr/>
        </p:nvGraphicFramePr>
        <p:xfrm>
          <a:off x="740300" y="1671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{C431A1DD-7A61-4BE7-8086-F06ADC802021}</a:tableStyleId>
              </a:tblPr>
              <a:tblGrid>
                <a:gridCol w="1059300"/>
                <a:gridCol w="1069875"/>
                <a:gridCol w="1800775"/>
                <a:gridCol w="3453325"/>
                <a:gridCol w="5921450"/>
                <a:gridCol w="953350"/>
                <a:gridCol w="900400"/>
                <a:gridCol w="540225"/>
              </a:tblGrid>
              <a:tr h="611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15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3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15: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3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15: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3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15:0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3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15:0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3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15:0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3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15:0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3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15:0:7"/>
                      </a:ext>
                    </a:extLst>
                  </a:tcPr>
                </a:tc>
              </a:tr>
              <a:tr h="540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ID</a:t>
                      </a:r>
                      <a:endParaRPr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  <a:extLst>
                      <a:ext uri="http://customooxmlschemas.google.com/">
                        <go:slidesCustomData xmlns:go="http://customooxmlschemas.google.com/" cellId="215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FFFFFF"/>
                          </a:solidFill>
                        </a:rPr>
                        <a:t>구현 위치</a:t>
                      </a:r>
                      <a:endParaRPr b="1" sz="13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  <a:extLst>
                      <a:ext uri="http://customooxmlschemas.google.com/">
                        <go:slidesCustomData xmlns:go="http://customooxmlschemas.google.com/" cellId="215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FFFFFF"/>
                          </a:solidFill>
                        </a:rPr>
                        <a:t>구현 위치 내부 요소명</a:t>
                      </a:r>
                      <a:endParaRPr b="1" sz="13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  <a:extLst>
                      <a:ext uri="http://customooxmlschemas.google.com/">
                        <go:slidesCustomData xmlns:go="http://customooxmlschemas.google.com/" cellId="215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FFFFFF"/>
                          </a:solidFill>
                        </a:rPr>
                        <a:t>요구사항</a:t>
                      </a:r>
                      <a:endParaRPr b="1" sz="13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  <a:extLst>
                      <a:ext uri="http://customooxmlschemas.google.com/">
                        <go:slidesCustomData xmlns:go="http://customooxmlschemas.google.com/" cellId="215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FFFFFF"/>
                          </a:solidFill>
                        </a:rPr>
                        <a:t>요구사항 상세</a:t>
                      </a:r>
                      <a:endParaRPr b="1" sz="13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  <a:extLst>
                      <a:ext uri="http://customooxmlschemas.google.com/">
                        <go:slidesCustomData xmlns:go="http://customooxmlschemas.google.com/" cellId="215: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FFFFFF"/>
                          </a:solidFill>
                        </a:rPr>
                        <a:t>담당자</a:t>
                      </a:r>
                      <a:endParaRPr b="1" sz="13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  <a:extLst>
                      <a:ext uri="http://customooxmlschemas.google.com/">
                        <go:slidesCustomData xmlns:go="http://customooxmlschemas.google.com/" cellId="215:1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FFFFFF"/>
                          </a:solidFill>
                        </a:rPr>
                        <a:t>우선순위</a:t>
                      </a:r>
                      <a:endParaRPr b="1" sz="13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  <a:extLst>
                      <a:ext uri="http://customooxmlschemas.google.com/">
                        <go:slidesCustomData xmlns:go="http://customooxmlschemas.google.com/" cellId="215:1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FFFFFF"/>
                          </a:solidFill>
                        </a:rPr>
                        <a:t>진행 상황</a:t>
                      </a:r>
                      <a:endParaRPr b="1" sz="13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  <a:extLst>
                      <a:ext uri="http://customooxmlschemas.google.com/">
                        <go:slidesCustomData xmlns:go="http://customooxmlschemas.google.com/" cellId="215:1:7"/>
                      </a:ext>
                    </a:extLst>
                  </a:tcPr>
                </a:tc>
              </a:tr>
              <a:tr h="342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confirm01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15:2:0"/>
                      </a:ext>
                    </a:extLst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회원가입</a:t>
                      </a:r>
                      <a:endParaRPr sz="13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15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회원가입시 기입사항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15: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이름 성별, 나이, 아이디, 비번, 선호하는 책분야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15: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아이디 중복확인, 아이디비번 유효성검사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15:2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최혜진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15:2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하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15:2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0%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15:2:7"/>
                      </a:ext>
                    </a:extLst>
                  </a:tcPr>
                </a:tc>
              </a:tr>
              <a:tr h="342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confirm02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15:3:0"/>
                      </a:ext>
                    </a:extLst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소셜로그인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15: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네이버Api, 구글 API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15:3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소셜로그인API구현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15:3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최혜진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15:3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하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15:3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0%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15:3:7"/>
                      </a:ext>
                    </a:extLst>
                  </a:tcPr>
                </a:tc>
              </a:tr>
              <a:tr h="342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mypage01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4:0"/>
                      </a:ext>
                    </a:extLst>
                  </a:tcPr>
                </a:tc>
                <a:tc rowSpan="9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마이페이지</a:t>
                      </a:r>
                      <a:endParaRPr sz="13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4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회원등급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4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회원에 대한 등급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4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게시글 작성 등을 토대로 회원의 등급을 작성 구현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4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임형준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4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상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4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0%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4:7"/>
                      </a:ext>
                    </a:extLst>
                  </a:tcPr>
                </a:tc>
              </a:tr>
              <a:tr h="342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mypage02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5:0"/>
                      </a:ext>
                    </a:extLst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포인트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5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포인트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5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자신이 사용한 포인트는 차감해서 현재 포인트가 얼마인지 나오게끔 구현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5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임형준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5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상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5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0%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5:7"/>
                      </a:ext>
                    </a:extLst>
                  </a:tcPr>
                </a:tc>
              </a:tr>
              <a:tr h="342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mypage03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6:0"/>
                      </a:ext>
                    </a:extLst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내가 쓴 리뷰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6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책 리뷰리스트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6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내가 쓴 리뷰목록을 보여주고 클릭시 상세보기 가능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6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임형준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6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중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6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0%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6:7"/>
                      </a:ext>
                    </a:extLst>
                  </a:tcPr>
                </a:tc>
              </a:tr>
              <a:tr h="342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mypage04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7:0"/>
                      </a:ext>
                    </a:extLst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책방리스트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7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책 방리스트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7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내가 쓴 책구매 리스트 보여주기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7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임형준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7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중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7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0%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7:7"/>
                      </a:ext>
                    </a:extLst>
                  </a:tcPr>
                </a:tc>
              </a:tr>
              <a:tr h="342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mypage05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8:0"/>
                      </a:ext>
                    </a:extLst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주문리스트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8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결제 후 리스트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8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결제 완료 된 도서의 목록이 보임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8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임형준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8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중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8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0%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8:7"/>
                      </a:ext>
                    </a:extLst>
                  </a:tcPr>
                </a:tc>
              </a:tr>
              <a:tr h="342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mypage06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9:0"/>
                      </a:ext>
                    </a:extLst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내가 쓴 책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9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책 만들기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9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구독자목록, 좋아요 나타냄, 선택 시 상세보기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9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임형준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9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상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9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0%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9:7"/>
                      </a:ext>
                    </a:extLst>
                  </a:tcPr>
                </a:tc>
              </a:tr>
              <a:tr h="342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mypage07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10:0"/>
                      </a:ext>
                    </a:extLst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정보수정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1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내 정보 수정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10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아이디 제외하고 수정, 계좌번호 입력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10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임형준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10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중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10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0%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10:7"/>
                      </a:ext>
                    </a:extLst>
                  </a:tcPr>
                </a:tc>
              </a:tr>
              <a:tr h="342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mypage08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11:0"/>
                      </a:ext>
                    </a:extLst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회원 탈퇴하기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1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회원 탈퇴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1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선택 시 회원 상태 N으로 변경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1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임형준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11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하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11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0%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11:7"/>
                      </a:ext>
                    </a:extLst>
                  </a:tcPr>
                </a:tc>
              </a:tr>
              <a:tr h="342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mypage09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12:0"/>
                      </a:ext>
                    </a:extLst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문의글 리스트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1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문의사항 리스트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1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문의사항 클릭 시 문의사항 상세페이지로 이동하기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12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임형준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12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중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12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0%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12:7"/>
                      </a:ext>
                    </a:extLst>
                  </a:tcPr>
                </a:tc>
              </a:tr>
              <a:tr h="342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review01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15:13:0"/>
                      </a:ext>
                    </a:extLst>
                  </a:tcPr>
                </a:tc>
                <a:tc rowSpan="6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리뷰 게시판</a:t>
                      </a:r>
                      <a:endParaRPr sz="13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15:1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분류기능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15:1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분야별, 좋아요순, 북마크순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15:13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최신순을 기본으로 하고 좋아요 북마크로 변경 가능하게 구현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15:13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김수연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15:13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중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15:13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0%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15:13:7"/>
                      </a:ext>
                    </a:extLst>
                  </a:tcPr>
                </a:tc>
              </a:tr>
              <a:tr h="342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review02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15:14:0"/>
                      </a:ext>
                    </a:extLst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검색기능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15:14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책 이름 검색, 작가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15:14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책 이름, 작성자 id를 토대로 검색 기능 구현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15:14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김수연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15:14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중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15:14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0%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15:14:7"/>
                      </a:ext>
                    </a:extLst>
                  </a:tcPr>
                </a:tc>
              </a:tr>
              <a:tr h="342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review03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15:15:0"/>
                      </a:ext>
                    </a:extLst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리뷰 댓글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15:15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댓글 작성하기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15:15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아이디, 날짜, 댓글내용을 나타냄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15:15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김수연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15:15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하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15:15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0%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15:15:7"/>
                      </a:ext>
                    </a:extLst>
                  </a:tcPr>
                </a:tc>
              </a:tr>
              <a:tr h="342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review04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15:16:0"/>
                      </a:ext>
                    </a:extLst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리뷰 작성하기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15:16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책이름, 작가, 리뷰 쓰기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15:16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책 이름 작사 책에대한 사진 첨부 간략 소개글 작성 구현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15:16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김수연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15:16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상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15:16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0%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15:16:7"/>
                      </a:ext>
                    </a:extLst>
                  </a:tcPr>
                </a:tc>
              </a:tr>
              <a:tr h="342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review05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15:17:0"/>
                      </a:ext>
                    </a:extLst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리뷰 삭제하기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15:17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상세페이지에서 삭제 가능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15:17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아이디가 같을 시 삭제하기 표시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15:17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김수연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15:17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상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15:17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0%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15:17:7"/>
                      </a:ext>
                    </a:extLst>
                  </a:tcPr>
                </a:tc>
              </a:tr>
              <a:tr h="342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review06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15:18:0"/>
                      </a:ext>
                    </a:extLst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리뷰 수정하기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15:18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상세페이지에서 수정하기 버튼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15:18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아이디가 같으면 수정 가능 메뉴 표시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15:18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김수연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15:18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상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15:18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0%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15:18:7"/>
                      </a:ext>
                    </a:extLst>
                  </a:tcPr>
                </a:tc>
              </a:tr>
              <a:tr h="342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point01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19:0"/>
                      </a:ext>
                    </a:extLst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포인트 및 쿠폰지급</a:t>
                      </a:r>
                      <a:endParaRPr sz="13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19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독서 포인트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19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독서 열람 후 포인트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19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독서 페이지 별로 퍼센트 단위로 계산하여 퍼센트가 다 차면 포인트 지급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19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금민석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19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하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19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0%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19:7"/>
                      </a:ext>
                    </a:extLst>
                  </a:tcPr>
                </a:tc>
              </a:tr>
              <a:tr h="342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point02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20:0"/>
                      </a:ext>
                    </a:extLst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독서 리뷰 포인트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2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독서 리뷰 후 포인트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20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독서 열람후 리뷰 작성시 포인트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20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김수연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20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하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20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0%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20:7"/>
                      </a:ext>
                    </a:extLst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point03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21:0"/>
                      </a:ext>
                    </a:extLst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토론 포인트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2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독서토론후순위별포인트및 쿠폰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2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독서 토론후 이달의 토론주제 순위지정후 순위별 쿠폰및 포인트 지급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2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김수연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21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하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21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0%</a:t>
                      </a:r>
                      <a:endParaRPr sz="13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15:21:7"/>
                      </a:ext>
                    </a:extLst>
                  </a:tcPr>
                </a:tc>
              </a:tr>
            </a:tbl>
          </a:graphicData>
        </a:graphic>
      </p:graphicFrame>
      <p:sp>
        <p:nvSpPr>
          <p:cNvPr id="216" name="Google Shape;216;ga33688dc00_5_2"/>
          <p:cNvSpPr txBox="1"/>
          <p:nvPr/>
        </p:nvSpPr>
        <p:spPr>
          <a:xfrm>
            <a:off x="14045025" y="713600"/>
            <a:ext cx="28581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googleDocs 요구사항정의서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33688dc00_5_7"/>
          <p:cNvSpPr txBox="1"/>
          <p:nvPr/>
        </p:nvSpPr>
        <p:spPr>
          <a:xfrm>
            <a:off x="651500" y="447175"/>
            <a:ext cx="66309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6700">
                <a:solidFill>
                  <a:srgbClr val="2FA599"/>
                </a:solidFill>
              </a:rPr>
              <a:t>요구사항정의서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ga33688dc00_5_7"/>
          <p:cNvSpPr txBox="1"/>
          <p:nvPr/>
        </p:nvSpPr>
        <p:spPr>
          <a:xfrm>
            <a:off x="8581584" y="7305643"/>
            <a:ext cx="2413800" cy="14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departmen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23" name="Google Shape;223;ga33688dc00_5_7"/>
          <p:cNvGraphicFramePr/>
          <p:nvPr/>
        </p:nvGraphicFramePr>
        <p:xfrm>
          <a:off x="651500" y="1589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{C431A1DD-7A61-4BE7-8086-F06ADC802021}</a:tableStyleId>
              </a:tblPr>
              <a:tblGrid>
                <a:gridCol w="1064875"/>
                <a:gridCol w="1075525"/>
                <a:gridCol w="1810275"/>
                <a:gridCol w="3471450"/>
                <a:gridCol w="5952575"/>
                <a:gridCol w="958400"/>
                <a:gridCol w="905150"/>
                <a:gridCol w="543075"/>
              </a:tblGrid>
              <a:tr h="57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rgbClr val="FFFFFF"/>
                          </a:solidFill>
                        </a:rPr>
                        <a:t>ID</a:t>
                      </a:r>
                      <a:endParaRPr b="1" sz="15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  <a:extLst>
                      <a:ext uri="http://customooxmlschemas.google.com/">
                        <go:slidesCustomData xmlns:go="http://customooxmlschemas.google.com/" cellId="223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rgbClr val="FFFFFF"/>
                          </a:solidFill>
                        </a:rPr>
                        <a:t>구현 위치</a:t>
                      </a:r>
                      <a:endParaRPr b="1" sz="15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  <a:extLst>
                      <a:ext uri="http://customooxmlschemas.google.com/">
                        <go:slidesCustomData xmlns:go="http://customooxmlschemas.google.com/" cellId="223: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rgbClr val="FFFFFF"/>
                          </a:solidFill>
                        </a:rPr>
                        <a:t>구현 위치 내부 요소명</a:t>
                      </a:r>
                      <a:endParaRPr b="1" sz="15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  <a:extLst>
                      <a:ext uri="http://customooxmlschemas.google.com/">
                        <go:slidesCustomData xmlns:go="http://customooxmlschemas.google.com/" cellId="223: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rgbClr val="FFFFFF"/>
                          </a:solidFill>
                        </a:rPr>
                        <a:t>요구사항</a:t>
                      </a:r>
                      <a:endParaRPr b="1" sz="15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  <a:extLst>
                      <a:ext uri="http://customooxmlschemas.google.com/">
                        <go:slidesCustomData xmlns:go="http://customooxmlschemas.google.com/" cellId="223:0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rgbClr val="FFFFFF"/>
                          </a:solidFill>
                        </a:rPr>
                        <a:t>요구사항 상세</a:t>
                      </a:r>
                      <a:endParaRPr b="1" sz="15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  <a:extLst>
                      <a:ext uri="http://customooxmlschemas.google.com/">
                        <go:slidesCustomData xmlns:go="http://customooxmlschemas.google.com/" cellId="223:0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rgbClr val="FFFFFF"/>
                          </a:solidFill>
                        </a:rPr>
                        <a:t>담당자</a:t>
                      </a:r>
                      <a:endParaRPr b="1" sz="15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  <a:extLst>
                      <a:ext uri="http://customooxmlschemas.google.com/">
                        <go:slidesCustomData xmlns:go="http://customooxmlschemas.google.com/" cellId="223:0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rgbClr val="FFFFFF"/>
                          </a:solidFill>
                        </a:rPr>
                        <a:t>우선순위</a:t>
                      </a:r>
                      <a:endParaRPr b="1" sz="15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  <a:extLst>
                      <a:ext uri="http://customooxmlschemas.google.com/">
                        <go:slidesCustomData xmlns:go="http://customooxmlschemas.google.com/" cellId="223:0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rgbClr val="FFFFFF"/>
                          </a:solidFill>
                        </a:rPr>
                        <a:t>진행 상황</a:t>
                      </a:r>
                      <a:endParaRPr b="1" sz="15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  <a:extLst>
                      <a:ext uri="http://customooxmlschemas.google.com/">
                        <go:slidesCustomData xmlns:go="http://customooxmlschemas.google.com/" cellId="223:0:7"/>
                      </a:ext>
                    </a:extLst>
                  </a:tcPr>
                </a:tc>
              </a:tr>
              <a:tr h="593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discuss01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3:1:0"/>
                      </a:ext>
                    </a:extLst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토론게시판</a:t>
                      </a:r>
                      <a:endParaRPr sz="1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3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토론방열기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3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참여인원수, 책(주제)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3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참여인원,주제,개인당 발표시간등을 설정하게끔 구현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3: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강병현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3:1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상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3:1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0%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3:1:7"/>
                      </a:ext>
                    </a:extLst>
                  </a:tcPr>
                </a:tc>
              </a:tr>
              <a:tr h="593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discuss02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3:2:0"/>
                      </a:ext>
                    </a:extLst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토론방 참여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3: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토론에 자유롭게 참여 가능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3: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참여인원의 순서를 배정해서 채팅을 치면서 토론하도록 구현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3:2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강병현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3:2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중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3:2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0%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3:2:7"/>
                      </a:ext>
                    </a:extLst>
                  </a:tcPr>
                </a:tc>
              </a:tr>
              <a:tr h="593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discuss03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3:3:0"/>
                      </a:ext>
                    </a:extLst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토론페이지</a:t>
                      </a:r>
                      <a:endParaRPr sz="1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3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토론 인원 닉네임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3: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토론에 참여한 인원들의 닉네임을 표기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3:3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토론에 참여한 사람들의 닉네임을 표기 하게끔 구현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3:3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강병현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3:3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하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3:3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0%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3:3:7"/>
                      </a:ext>
                    </a:extLst>
                  </a:tcPr>
                </a:tc>
              </a:tr>
              <a:tr h="593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discuss04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3:4:0"/>
                      </a:ext>
                    </a:extLst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채팅창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23:4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토론 내용 및 작성 칸 표기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23:4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채팅창을 만들어 토론을 하고있는 사람들의 채팅들을 표시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23:4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강병현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3:4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중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3:4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0%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3:4:7"/>
                      </a:ext>
                    </a:extLst>
                  </a:tcPr>
                </a:tc>
              </a:tr>
              <a:tr h="593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discuss05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3:5:0"/>
                      </a:ext>
                    </a:extLst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토론종료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23:5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토론을 연사람,관리자가 종료를 누를수 있는 버튼 생성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23:5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토론이 끝나면 제작자만 토론 종료를 누를 수 있게끔 구현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23:5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강병현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3:5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하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23:5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0%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3:5:7"/>
                      </a:ext>
                    </a:extLst>
                  </a:tcPr>
                </a:tc>
              </a:tr>
              <a:tr h="315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admin01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3:6:0"/>
                      </a:ext>
                    </a:extLst>
                  </a:tcPr>
                </a:tc>
                <a:tc rowSpan="7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관리자페이지</a:t>
                      </a:r>
                      <a:endParaRPr sz="1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3:6:1"/>
                      </a:ext>
                    </a:extLst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공지사항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3:6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공지사항 작성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3:6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첨부파일가능, 공지사항 작성</a:t>
                      </a:r>
                      <a:endParaRPr sz="17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3:6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김수연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3:6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중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3:6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0%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3:6:7"/>
                      </a:ext>
                    </a:extLst>
                  </a:tcPr>
                </a:tc>
              </a:tr>
              <a:tr h="315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admin02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3:7:0"/>
                      </a:ext>
                    </a:extLst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수정하기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3:7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관리자 아이디 시 수정가능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3:7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김수연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3:7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중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3:7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0%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3:7:7"/>
                      </a:ext>
                    </a:extLst>
                  </a:tcPr>
                </a:tc>
              </a:tr>
              <a:tr h="315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admin03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3:8:0"/>
                      </a:ext>
                    </a:extLst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삭제하기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3:8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관리자 아이디 시 삭제가능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3:8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김수연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3:8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중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3:8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0%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3:8:7"/>
                      </a:ext>
                    </a:extLst>
                  </a:tcPr>
                </a:tc>
              </a:tr>
              <a:tr h="315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admin04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3:9:0"/>
                      </a:ext>
                    </a:extLst>
                  </a:tcPr>
                </a:tc>
                <a:tc vMerge="1"/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문의사항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3:9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작성하기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3:9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문의 댓글 작성하기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3:9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김수연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3:9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중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3:9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0%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3:9:7"/>
                      </a:ext>
                    </a:extLst>
                  </a:tcPr>
                </a:tc>
              </a:tr>
              <a:tr h="315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admin05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3:10:0"/>
                      </a:ext>
                    </a:extLst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수정하기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3:10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문의 댓글 수정하기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3:10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김수연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3:10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중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3:10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0%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3:10:7"/>
                      </a:ext>
                    </a:extLst>
                  </a:tcPr>
                </a:tc>
              </a:tr>
              <a:tr h="315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admin06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3:11:0"/>
                      </a:ext>
                    </a:extLst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삭제하기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3:1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문의 댓글 삭제하기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3:1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김수연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3:11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중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3:11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0%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3:11:7"/>
                      </a:ext>
                    </a:extLst>
                  </a:tcPr>
                </a:tc>
              </a:tr>
              <a:tr h="315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admin07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3:12:0"/>
                      </a:ext>
                    </a:extLst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회원관리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3:1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회원 데이터 삭제 여부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3:1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회원 정보 삭제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3:12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김수연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3:12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중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3:12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0%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3:12:7"/>
                      </a:ext>
                    </a:extLst>
                  </a:tcPr>
                </a:tc>
              </a:tr>
              <a:tr h="593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login01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3:13:0"/>
                      </a:ext>
                    </a:extLst>
                  </a:tcPr>
                </a:tc>
                <a:tc row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로그인</a:t>
                      </a:r>
                      <a:endParaRPr sz="1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3:1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로그인하기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23:1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아이디, 비번 입력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23:13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아이디 비밀번호를 정확하게 입력시 로그인이 된 상태로 메인페이지로 이동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23:13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최혜진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3:13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중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3:13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0%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3:13:7"/>
                      </a:ext>
                    </a:extLst>
                  </a:tcPr>
                </a:tc>
              </a:tr>
              <a:tr h="315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login02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3:14:0"/>
                      </a:ext>
                    </a:extLst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아이디찾기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3:14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이메일, 휴대전화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3:14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이메일또는 전화번호 입력 시 아이디 목록 가져옴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23:14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최혜진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3:14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중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3:14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0%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3:14:7"/>
                      </a:ext>
                    </a:extLst>
                  </a:tcPr>
                </a:tc>
              </a:tr>
              <a:tr h="593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login03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3:15:0"/>
                      </a:ext>
                    </a:extLst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비밀번호 찾기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3:15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비밀번호 변경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3:15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아이디랑 이메일 또는 전화번호 입력 시 비밀번호 변경창으로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3:15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최혜진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3:15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중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3:15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0%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3:15:7"/>
                      </a:ext>
                    </a:extLst>
                  </a:tcPr>
                </a:tc>
              </a:tr>
              <a:tr h="315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login04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3:16:0"/>
                      </a:ext>
                    </a:extLst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회원가입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3:16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회원가입창으로 이동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3:16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회원가입창으로 이동하기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3:16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최혜진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3:16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하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3:16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0%</a:t>
                      </a:r>
                      <a:endParaRPr sz="1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3:16:7"/>
                      </a:ext>
                    </a:extLs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33688dc00_5_12"/>
          <p:cNvSpPr txBox="1"/>
          <p:nvPr/>
        </p:nvSpPr>
        <p:spPr>
          <a:xfrm>
            <a:off x="651500" y="447175"/>
            <a:ext cx="66309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6700">
                <a:solidFill>
                  <a:srgbClr val="2FA599"/>
                </a:solidFill>
              </a:rPr>
              <a:t>요구사항정의서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29" name="Google Shape;229;ga33688dc00_5_12"/>
          <p:cNvGraphicFramePr/>
          <p:nvPr/>
        </p:nvGraphicFramePr>
        <p:xfrm>
          <a:off x="651500" y="1589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{C431A1DD-7A61-4BE7-8086-F06ADC802021}</a:tableStyleId>
              </a:tblPr>
              <a:tblGrid>
                <a:gridCol w="1112775"/>
                <a:gridCol w="1123925"/>
                <a:gridCol w="1891800"/>
                <a:gridCol w="3627750"/>
                <a:gridCol w="6220625"/>
                <a:gridCol w="1001525"/>
                <a:gridCol w="945875"/>
                <a:gridCol w="567525"/>
              </a:tblGrid>
              <a:tr h="642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FFFFFF"/>
                          </a:solidFill>
                        </a:rPr>
                        <a:t>ID</a:t>
                      </a:r>
                      <a:endParaRPr b="1" sz="13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  <a:extLst>
                      <a:ext uri="http://customooxmlschemas.google.com/">
                        <go:slidesCustomData xmlns:go="http://customooxmlschemas.google.com/" cellId="229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FFFFFF"/>
                          </a:solidFill>
                        </a:rPr>
                        <a:t>구현 위치</a:t>
                      </a:r>
                      <a:endParaRPr b="1" sz="13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  <a:extLst>
                      <a:ext uri="http://customooxmlschemas.google.com/">
                        <go:slidesCustomData xmlns:go="http://customooxmlschemas.google.com/" cellId="229: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FFFFFF"/>
                          </a:solidFill>
                        </a:rPr>
                        <a:t>구현 위치 내부 요소명</a:t>
                      </a:r>
                      <a:endParaRPr b="1" sz="13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  <a:extLst>
                      <a:ext uri="http://customooxmlschemas.google.com/">
                        <go:slidesCustomData xmlns:go="http://customooxmlschemas.google.com/" cellId="229: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FFFFFF"/>
                          </a:solidFill>
                        </a:rPr>
                        <a:t>요구사항</a:t>
                      </a:r>
                      <a:endParaRPr b="1" sz="13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  <a:extLst>
                      <a:ext uri="http://customooxmlschemas.google.com/">
                        <go:slidesCustomData xmlns:go="http://customooxmlschemas.google.com/" cellId="229:0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FFFFFF"/>
                          </a:solidFill>
                        </a:rPr>
                        <a:t>요구사항 상세</a:t>
                      </a:r>
                      <a:endParaRPr b="1" sz="13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  <a:extLst>
                      <a:ext uri="http://customooxmlschemas.google.com/">
                        <go:slidesCustomData xmlns:go="http://customooxmlschemas.google.com/" cellId="229:0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FFFFFF"/>
                          </a:solidFill>
                        </a:rPr>
                        <a:t>담당자</a:t>
                      </a:r>
                      <a:endParaRPr b="1" sz="13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  <a:extLst>
                      <a:ext uri="http://customooxmlschemas.google.com/">
                        <go:slidesCustomData xmlns:go="http://customooxmlschemas.google.com/" cellId="229:0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FFFFFF"/>
                          </a:solidFill>
                        </a:rPr>
                        <a:t>우선순위</a:t>
                      </a:r>
                      <a:endParaRPr b="1" sz="13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  <a:extLst>
                      <a:ext uri="http://customooxmlschemas.google.com/">
                        <go:slidesCustomData xmlns:go="http://customooxmlschemas.google.com/" cellId="229:0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FFFFFF"/>
                          </a:solidFill>
                        </a:rPr>
                        <a:t>진행 상황</a:t>
                      </a:r>
                      <a:endParaRPr b="1" sz="13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  <a:extLst>
                      <a:ext uri="http://customooxmlschemas.google.com/">
                        <go:slidesCustomData xmlns:go="http://customooxmlschemas.google.com/" cellId="229:0:7"/>
                      </a:ext>
                    </a:extLst>
                  </a:tcPr>
                </a:tc>
              </a:tr>
              <a:tr h="741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bookroom01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9:1:0"/>
                      </a:ext>
                    </a:extLst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책방</a:t>
                      </a:r>
                      <a:endParaRPr sz="15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9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판매책 올리기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9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판매글 넣기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9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판매자의 아이디 구매 도서 제목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9: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금민석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9:1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상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9:1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0%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9:1:7"/>
                      </a:ext>
                    </a:extLst>
                  </a:tcPr>
                </a:tc>
              </a:tr>
              <a:tr h="741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bookroom02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9:2:0"/>
                      </a:ext>
                    </a:extLst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구매책 찾기 게시글</a:t>
                      </a:r>
                      <a:endParaRPr sz="1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9: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구매글 넣기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9: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구매자의 아이디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9:2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금민석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9:2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하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9:2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0%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9:2:7"/>
                      </a:ext>
                    </a:extLst>
                  </a:tcPr>
                </a:tc>
              </a:tr>
              <a:tr h="741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bookroom03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9:3:0"/>
                      </a:ext>
                    </a:extLst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검색기능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9: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검색하기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9:3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책 이름, 작가, 분야검색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9:3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금민석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9:3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하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9:3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0%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9:3:7"/>
                      </a:ext>
                    </a:extLst>
                  </a:tcPr>
                </a:tc>
              </a:tr>
              <a:tr h="395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bookwrite01</a:t>
                      </a:r>
                      <a:endParaRPr sz="1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29:4:0"/>
                      </a:ext>
                    </a:extLst>
                  </a:tcPr>
                </a:tc>
                <a:tc rowSpan="6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책쓰기</a:t>
                      </a:r>
                      <a:endParaRPr sz="15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9:4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책쓰기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9:4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패러디 소설(2), 자서전(1)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9:4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글쓰는 분야에 따라서 글쓰기 가능</a:t>
                      </a:r>
                      <a:endParaRPr sz="1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29:4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금민석</a:t>
                      </a:r>
                      <a:endParaRPr sz="1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29:4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상</a:t>
                      </a:r>
                      <a:endParaRPr sz="1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29:4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0%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9:4:7"/>
                      </a:ext>
                    </a:extLst>
                  </a:tcPr>
                </a:tc>
              </a:tr>
              <a:tr h="395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bookwrite02</a:t>
                      </a:r>
                      <a:endParaRPr sz="1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29:5:0"/>
                      </a:ext>
                    </a:extLst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검색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9:5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검색기능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9:5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회원id, 제목으로 검색 가능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9:5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금민석</a:t>
                      </a:r>
                      <a:endParaRPr sz="1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29:5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하</a:t>
                      </a:r>
                      <a:endParaRPr sz="1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29:5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0%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9:5:7"/>
                      </a:ext>
                    </a:extLst>
                  </a:tcPr>
                </a:tc>
              </a:tr>
              <a:tr h="741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bookwrite03</a:t>
                      </a:r>
                      <a:endParaRPr sz="1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29:6:0"/>
                      </a:ext>
                    </a:extLst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책후원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9:6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포인트로 책 후원하기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9:6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자신의 포인트로 후원 가능, 후원 페이지 및, 포인트 차감필요, 포인트 부족 시 부족하다고 알림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9:6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금민석</a:t>
                      </a:r>
                      <a:endParaRPr sz="1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29:6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중</a:t>
                      </a:r>
                      <a:endParaRPr sz="1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29:6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0%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9:6:7"/>
                      </a:ext>
                    </a:extLst>
                  </a:tcPr>
                </a:tc>
              </a:tr>
              <a:tr h="395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bookwrite04</a:t>
                      </a:r>
                      <a:endParaRPr sz="1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29:7:0"/>
                      </a:ext>
                    </a:extLst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분류기능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9:7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분야별분류, 구독순, 좋아요순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9:7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책 리스트 분류하기</a:t>
                      </a:r>
                      <a:endParaRPr sz="1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29:7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금민석</a:t>
                      </a:r>
                      <a:endParaRPr sz="1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29:7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상</a:t>
                      </a:r>
                      <a:endParaRPr sz="1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29:7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0%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9:7:7"/>
                      </a:ext>
                    </a:extLst>
                  </a:tcPr>
                </a:tc>
              </a:tr>
              <a:tr h="395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bookwrite05</a:t>
                      </a:r>
                      <a:endParaRPr sz="1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29:8:0"/>
                      </a:ext>
                    </a:extLst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상세보기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9:8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포인트 10사용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9:8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클릭시 글 내용 상세보기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9:8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금민석</a:t>
                      </a:r>
                      <a:endParaRPr sz="1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29:8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중</a:t>
                      </a:r>
                      <a:endParaRPr sz="1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29:8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0%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9:8:7"/>
                      </a:ext>
                    </a:extLst>
                  </a:tcPr>
                </a:tc>
              </a:tr>
              <a:tr h="395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bookwrite06</a:t>
                      </a:r>
                      <a:endParaRPr sz="1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29:9:0"/>
                      </a:ext>
                    </a:extLst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댓글 작성</a:t>
                      </a:r>
                      <a:endParaRPr sz="1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29:9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댓글 작성 가능</a:t>
                      </a:r>
                      <a:endParaRPr sz="1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29:9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댓글 작성시 원하는 댓글을 작성 한 후 노출시키기</a:t>
                      </a:r>
                      <a:endParaRPr sz="1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29:9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금민석</a:t>
                      </a:r>
                      <a:endParaRPr sz="1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29:9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중</a:t>
                      </a:r>
                      <a:endParaRPr sz="1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29:9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0%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9:9:7"/>
                      </a:ext>
                    </a:extLst>
                  </a:tcPr>
                </a:tc>
              </a:tr>
              <a:tr h="395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mainpage01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9:10:0"/>
                      </a:ext>
                    </a:extLst>
                  </a:tcPr>
                </a:tc>
                <a:tc row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메인페이지</a:t>
                      </a:r>
                      <a:endParaRPr sz="15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9:1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책추천</a:t>
                      </a:r>
                      <a:endParaRPr sz="1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9:1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일별, 주간, 월간 책추천</a:t>
                      </a:r>
                      <a:endParaRPr sz="1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9:10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메인페이지에 책추천/ 혹은 인기글 노출시키기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9:10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이유준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9:10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상</a:t>
                      </a:r>
                      <a:endParaRPr sz="1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9:10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0%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9:10:7"/>
                      </a:ext>
                    </a:extLst>
                  </a:tcPr>
                </a:tc>
              </a:tr>
              <a:tr h="395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mainpage02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9:11:0"/>
                      </a:ext>
                    </a:extLst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사이트 소개글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9:1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사이트 정보</a:t>
                      </a:r>
                      <a:endParaRPr sz="1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9:1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사이트 개설목적 소개 이용팁 등 작성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9:1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이유준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9:11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중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9:11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0%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9:11:7"/>
                      </a:ext>
                    </a:extLst>
                  </a:tcPr>
                </a:tc>
              </a:tr>
              <a:tr h="395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mainpage03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9:12:0"/>
                      </a:ext>
                    </a:extLst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슬라이드 배너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9:1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현재 사이트에서 이슈인 정보 알림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9:1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이번주 가장 인기 있는 토론 주제, 책 등 알림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9:12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이유준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9:12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중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9:12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0%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9:12:7"/>
                      </a:ext>
                    </a:extLst>
                  </a:tcPr>
                </a:tc>
              </a:tr>
              <a:tr h="395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mainpage04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9:13:0"/>
                      </a:ext>
                    </a:extLst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로그인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9:1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로그인창으로 넘어가기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9:13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로그인 창으로 넘어가기</a:t>
                      </a:r>
                      <a:endParaRPr sz="1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9:13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이유준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9:13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상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9:13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0%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229:13:7"/>
                      </a:ext>
                    </a:extLst>
                  </a:tcPr>
                </a:tc>
              </a:tr>
              <a:tr h="395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payment01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9:14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결제페이지</a:t>
                      </a:r>
                      <a:endParaRPr sz="15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29:14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결제하기</a:t>
                      </a:r>
                      <a:endParaRPr sz="1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29:14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결제하기 API사용</a:t>
                      </a:r>
                      <a:endParaRPr sz="1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29:14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결제 후 마이페이지로 넘어가기</a:t>
                      </a:r>
                      <a:endParaRPr sz="1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29:14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금민석</a:t>
                      </a:r>
                      <a:endParaRPr sz="1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229:14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하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9:14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0%</a:t>
                      </a:r>
                      <a:endParaRPr sz="15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229:14:7"/>
                      </a:ext>
                    </a:extLs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79133b877_1_0"/>
          <p:cNvSpPr txBox="1"/>
          <p:nvPr/>
        </p:nvSpPr>
        <p:spPr>
          <a:xfrm>
            <a:off x="651500" y="447175"/>
            <a:ext cx="66309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500">
                <a:solidFill>
                  <a:srgbClr val="2FA599"/>
                </a:solidFill>
              </a:rPr>
              <a:t>유스케이스 다이어그램</a:t>
            </a:r>
            <a:endParaRPr sz="4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ga79133b877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400" y="1387375"/>
            <a:ext cx="16432349" cy="859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a79133b877_1_6"/>
          <p:cNvSpPr txBox="1"/>
          <p:nvPr/>
        </p:nvSpPr>
        <p:spPr>
          <a:xfrm>
            <a:off x="651500" y="447175"/>
            <a:ext cx="40869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500">
                <a:solidFill>
                  <a:srgbClr val="2FA599"/>
                </a:solidFill>
              </a:rPr>
              <a:t>스토리 보드</a:t>
            </a:r>
            <a:endParaRPr sz="4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ga79133b877_1_6"/>
          <p:cNvSpPr txBox="1"/>
          <p:nvPr/>
        </p:nvSpPr>
        <p:spPr>
          <a:xfrm>
            <a:off x="4191750" y="588925"/>
            <a:ext cx="25716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메인페이지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79133b877_1_12"/>
          <p:cNvSpPr txBox="1"/>
          <p:nvPr/>
        </p:nvSpPr>
        <p:spPr>
          <a:xfrm>
            <a:off x="651500" y="447175"/>
            <a:ext cx="40869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500">
                <a:solidFill>
                  <a:srgbClr val="2FA599"/>
                </a:solidFill>
              </a:rPr>
              <a:t>스토리 보드</a:t>
            </a:r>
            <a:endParaRPr sz="4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a79133b877_1_12"/>
          <p:cNvSpPr txBox="1"/>
          <p:nvPr/>
        </p:nvSpPr>
        <p:spPr>
          <a:xfrm>
            <a:off x="4191750" y="588925"/>
            <a:ext cx="25716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메인페이지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6"/>
          <p:cNvSpPr txBox="1"/>
          <p:nvPr/>
        </p:nvSpPr>
        <p:spPr>
          <a:xfrm>
            <a:off x="2262850" y="2493725"/>
            <a:ext cx="7420500" cy="28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00">
                <a:solidFill>
                  <a:srgbClr val="2FA599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sz="77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rPr>
              <a:t>hank you</a:t>
            </a:r>
            <a:r>
              <a:rPr lang="en-US" sz="7700">
                <a:solidFill>
                  <a:srgbClr val="252525"/>
                </a:solidFill>
              </a:rPr>
              <a:t> for your Attention !</a:t>
            </a:r>
            <a:endParaRPr sz="7700">
              <a:solidFill>
                <a:srgbClr val="252525"/>
              </a:solidFill>
            </a:endParaRPr>
          </a:p>
        </p:txBody>
      </p:sp>
      <p:pic>
        <p:nvPicPr>
          <p:cNvPr id="253" name="Google Shape;25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9582" y="187318"/>
            <a:ext cx="7535180" cy="3172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69582" y="3549744"/>
            <a:ext cx="7535180" cy="3172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69582" y="6921693"/>
            <a:ext cx="7535180" cy="3172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38095" y="6921693"/>
            <a:ext cx="7535180" cy="3172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/>
        </p:nvSpPr>
        <p:spPr>
          <a:xfrm>
            <a:off x="4056614" y="5328796"/>
            <a:ext cx="6364159" cy="61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52525"/>
                </a:solidFill>
              </a:rPr>
              <a:t>팀원 </a:t>
            </a:r>
            <a:r>
              <a:rPr lang="en-US" sz="36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4056614" y="4766315"/>
            <a:ext cx="3500048" cy="6856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r>
              <a:rPr lang="en-US" sz="4000">
                <a:solidFill>
                  <a:srgbClr val="47494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>
                <a:solidFill>
                  <a:srgbClr val="2FA599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4056614" y="8309198"/>
            <a:ext cx="7409455" cy="61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rPr>
              <a:t>구현 목표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4056614" y="7749383"/>
            <a:ext cx="3500048" cy="6856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rPr>
              <a:t>Contents </a:t>
            </a:r>
            <a:r>
              <a:rPr lang="en-US" sz="4000">
                <a:solidFill>
                  <a:srgbClr val="2FA599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2111640" y="5326129"/>
            <a:ext cx="6714119" cy="61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rPr>
              <a:t>개발 배경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12111640" y="4766315"/>
            <a:ext cx="3569424" cy="6856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rPr>
              <a:t>Contents </a:t>
            </a:r>
            <a:r>
              <a:rPr lang="en-US" sz="4000">
                <a:solidFill>
                  <a:srgbClr val="2FA599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12111640" y="8309198"/>
            <a:ext cx="4970121" cy="61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rPr>
              <a:t>프로젝트 산출물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12069827" y="7749376"/>
            <a:ext cx="36531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rPr>
              <a:t>Contents </a:t>
            </a:r>
            <a:r>
              <a:rPr lang="en-US" sz="4000">
                <a:solidFill>
                  <a:srgbClr val="2FA599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2150" y="7560137"/>
            <a:ext cx="1471035" cy="1471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2150" y="4595945"/>
            <a:ext cx="1471035" cy="1471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60069" y="-38095"/>
            <a:ext cx="18617847" cy="344634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"/>
          <p:cNvSpPr txBox="1"/>
          <p:nvPr/>
        </p:nvSpPr>
        <p:spPr>
          <a:xfrm>
            <a:off x="3760303" y="1112386"/>
            <a:ext cx="8980918" cy="15237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22986" y="4876925"/>
            <a:ext cx="786904" cy="8593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Google Shape;106;p2"/>
          <p:cNvGrpSpPr/>
          <p:nvPr/>
        </p:nvGrpSpPr>
        <p:grpSpPr>
          <a:xfrm>
            <a:off x="9982200" y="7734300"/>
            <a:ext cx="1471035" cy="1471035"/>
            <a:chOff x="10172914" y="4595945"/>
            <a:chExt cx="1471035" cy="1471035"/>
          </a:xfrm>
        </p:grpSpPr>
        <p:pic>
          <p:nvPicPr>
            <p:cNvPr id="107" name="Google Shape;107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72914" y="4595945"/>
              <a:ext cx="1471035" cy="14710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453152" y="4997438"/>
              <a:ext cx="875053" cy="68241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" name="Google Shape;109;p2"/>
          <p:cNvGrpSpPr/>
          <p:nvPr/>
        </p:nvGrpSpPr>
        <p:grpSpPr>
          <a:xfrm>
            <a:off x="9982200" y="4533900"/>
            <a:ext cx="1471035" cy="1471035"/>
            <a:chOff x="10172914" y="7560137"/>
            <a:chExt cx="1471035" cy="1471035"/>
          </a:xfrm>
        </p:grpSpPr>
        <p:pic>
          <p:nvPicPr>
            <p:cNvPr id="110" name="Google Shape;110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72914" y="7560137"/>
              <a:ext cx="1471035" cy="14710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0488651" y="7885398"/>
              <a:ext cx="791525" cy="7915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2" name="Google Shape;112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51453" y="7823405"/>
            <a:ext cx="732010" cy="96337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"/>
          <p:cNvSpPr txBox="1"/>
          <p:nvPr/>
        </p:nvSpPr>
        <p:spPr>
          <a:xfrm>
            <a:off x="7610625" y="5720850"/>
            <a:ext cx="13505100" cy="15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/>
          <p:nvPr/>
        </p:nvSpPr>
        <p:spPr>
          <a:xfrm>
            <a:off x="533400" y="342900"/>
            <a:ext cx="117519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2FA599"/>
                </a:solidFill>
                <a:latin typeface="Arial"/>
                <a:ea typeface="Arial"/>
                <a:cs typeface="Arial"/>
                <a:sym typeface="Arial"/>
              </a:rPr>
              <a:t>01 .L</a:t>
            </a:r>
            <a:r>
              <a:rPr lang="en-US" sz="67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rPr>
              <a:t>eader25 introduction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4"/>
          <p:cNvSpPr txBox="1"/>
          <p:nvPr/>
        </p:nvSpPr>
        <p:spPr>
          <a:xfrm>
            <a:off x="1833413" y="5876125"/>
            <a:ext cx="39867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FA599"/>
                </a:solidFill>
              </a:rPr>
              <a:t>조원 </a:t>
            </a:r>
            <a:r>
              <a:rPr lang="en-US" sz="3000">
                <a:solidFill>
                  <a:srgbClr val="252525"/>
                </a:solidFill>
              </a:rPr>
              <a:t>최혜진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6964048" y="6190925"/>
            <a:ext cx="35562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FA599"/>
                </a:solidFill>
              </a:rPr>
              <a:t>조원 </a:t>
            </a:r>
            <a:r>
              <a:rPr lang="en-US" sz="3000">
                <a:solidFill>
                  <a:srgbClr val="252525"/>
                </a:solidFill>
              </a:rPr>
              <a:t>금민석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2390410" y="6190925"/>
            <a:ext cx="31536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FA599"/>
                </a:solidFill>
              </a:rPr>
              <a:t>조원 </a:t>
            </a:r>
            <a:r>
              <a:rPr lang="en-US" sz="3000">
                <a:solidFill>
                  <a:srgbClr val="252525"/>
                </a:solidFill>
              </a:rPr>
              <a:t>임형준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1899846" y="2009725"/>
            <a:ext cx="36474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FA599"/>
                </a:solidFill>
              </a:rPr>
              <a:t>조장 </a:t>
            </a:r>
            <a:r>
              <a:rPr lang="en-US" sz="3000">
                <a:solidFill>
                  <a:srgbClr val="252525"/>
                </a:solidFill>
              </a:rPr>
              <a:t>이유준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4"/>
          <p:cNvSpPr txBox="1"/>
          <p:nvPr/>
        </p:nvSpPr>
        <p:spPr>
          <a:xfrm>
            <a:off x="6678443" y="2009725"/>
            <a:ext cx="41274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FA599"/>
                </a:solidFill>
              </a:rPr>
              <a:t>조원 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강병현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4"/>
          <p:cNvSpPr txBox="1"/>
          <p:nvPr/>
        </p:nvSpPr>
        <p:spPr>
          <a:xfrm>
            <a:off x="12358450" y="2072525"/>
            <a:ext cx="32175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FA599"/>
                </a:solidFill>
              </a:rPr>
              <a:t>조원</a:t>
            </a:r>
            <a:r>
              <a:rPr lang="en-US" sz="3000">
                <a:solidFill>
                  <a:srgbClr val="252525"/>
                </a:solidFill>
              </a:rPr>
              <a:t>김수연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"/>
          <p:cNvSpPr/>
          <p:nvPr/>
        </p:nvSpPr>
        <p:spPr>
          <a:xfrm>
            <a:off x="2284003" y="7010225"/>
            <a:ext cx="2879100" cy="27711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</a:rPr>
              <a:t>회원가입</a:t>
            </a:r>
            <a:endParaRPr sz="21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</a:rPr>
              <a:t>로그인</a:t>
            </a:r>
            <a:endParaRPr sz="2100">
              <a:solidFill>
                <a:srgbClr val="FFFFFF"/>
              </a:solidFill>
            </a:endParaRPr>
          </a:p>
        </p:txBody>
      </p:sp>
      <p:sp>
        <p:nvSpPr>
          <p:cNvPr id="126" name="Google Shape;126;p4"/>
          <p:cNvSpPr/>
          <p:nvPr/>
        </p:nvSpPr>
        <p:spPr>
          <a:xfrm>
            <a:off x="7302603" y="3039525"/>
            <a:ext cx="2879100" cy="27711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</a:rPr>
              <a:t>토론</a:t>
            </a:r>
            <a:endParaRPr sz="21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</a:rPr>
              <a:t>토론페이지</a:t>
            </a:r>
            <a:endParaRPr sz="2100">
              <a:solidFill>
                <a:srgbClr val="FFFFFF"/>
              </a:solidFill>
            </a:endParaRPr>
          </a:p>
        </p:txBody>
      </p:sp>
      <p:sp>
        <p:nvSpPr>
          <p:cNvPr id="127" name="Google Shape;127;p4"/>
          <p:cNvSpPr/>
          <p:nvPr/>
        </p:nvSpPr>
        <p:spPr>
          <a:xfrm>
            <a:off x="7302603" y="7010225"/>
            <a:ext cx="2879100" cy="27711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</a:rPr>
              <a:t>책쓰기</a:t>
            </a:r>
            <a:endParaRPr sz="21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</a:rPr>
              <a:t>책방</a:t>
            </a:r>
            <a:endParaRPr sz="21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</a:rPr>
              <a:t>결재하기</a:t>
            </a:r>
            <a:endParaRPr sz="2100">
              <a:solidFill>
                <a:srgbClr val="FFFFFF"/>
              </a:solidFill>
            </a:endParaRPr>
          </a:p>
        </p:txBody>
      </p:sp>
      <p:sp>
        <p:nvSpPr>
          <p:cNvPr id="128" name="Google Shape;128;p4"/>
          <p:cNvSpPr/>
          <p:nvPr/>
        </p:nvSpPr>
        <p:spPr>
          <a:xfrm>
            <a:off x="12527653" y="7010225"/>
            <a:ext cx="2879100" cy="27711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outerShdw blurRad="57150" rotWithShape="0" algn="bl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FFFFFF"/>
                </a:solidFill>
              </a:rPr>
              <a:t>마이페이지</a:t>
            </a:r>
            <a:endParaRPr b="1" sz="2500">
              <a:solidFill>
                <a:srgbClr val="FFFFFF"/>
              </a:solidFill>
            </a:endParaRPr>
          </a:p>
        </p:txBody>
      </p:sp>
      <p:sp>
        <p:nvSpPr>
          <p:cNvPr id="129" name="Google Shape;129;p4"/>
          <p:cNvSpPr/>
          <p:nvPr/>
        </p:nvSpPr>
        <p:spPr>
          <a:xfrm>
            <a:off x="12527653" y="3039525"/>
            <a:ext cx="2879100" cy="27711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outerShdw blurRad="57150" rotWithShape="0" algn="bl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FFFFFF"/>
                </a:solidFill>
              </a:rPr>
              <a:t>리뷰페이지</a:t>
            </a:r>
            <a:endParaRPr b="1" sz="25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</a:rPr>
              <a:t>관리인페이지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130" name="Google Shape;130;p4"/>
          <p:cNvSpPr/>
          <p:nvPr/>
        </p:nvSpPr>
        <p:spPr>
          <a:xfrm>
            <a:off x="2387228" y="7010225"/>
            <a:ext cx="2879100" cy="27711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outerShdw blurRad="57150" rotWithShape="0" algn="bl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FFFFFF"/>
                </a:solidFill>
              </a:rPr>
              <a:t>회원가입</a:t>
            </a:r>
            <a:endParaRPr b="1" sz="25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FFFFFF"/>
                </a:solidFill>
              </a:rPr>
              <a:t>로그인</a:t>
            </a:r>
            <a:endParaRPr b="1" sz="2500">
              <a:solidFill>
                <a:srgbClr val="FFFFFF"/>
              </a:solidFill>
            </a:endParaRPr>
          </a:p>
        </p:txBody>
      </p:sp>
      <p:sp>
        <p:nvSpPr>
          <p:cNvPr id="131" name="Google Shape;131;p4"/>
          <p:cNvSpPr/>
          <p:nvPr/>
        </p:nvSpPr>
        <p:spPr>
          <a:xfrm>
            <a:off x="2387228" y="3039525"/>
            <a:ext cx="2879100" cy="27711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outerShdw blurRad="57150" rotWithShape="0" algn="bl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FFFFFF"/>
                </a:solidFill>
              </a:rPr>
              <a:t>메인페이지</a:t>
            </a:r>
            <a:endParaRPr b="1" sz="2500">
              <a:solidFill>
                <a:srgbClr val="FFFFFF"/>
              </a:solidFill>
            </a:endParaRPr>
          </a:p>
        </p:txBody>
      </p:sp>
      <p:sp>
        <p:nvSpPr>
          <p:cNvPr id="132" name="Google Shape;132;p4"/>
          <p:cNvSpPr/>
          <p:nvPr/>
        </p:nvSpPr>
        <p:spPr>
          <a:xfrm>
            <a:off x="7405828" y="3039525"/>
            <a:ext cx="2879100" cy="27711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outerShdw blurRad="57150" rotWithShape="0" algn="bl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FFFFFF"/>
                </a:solidFill>
              </a:rPr>
              <a:t>토론방</a:t>
            </a:r>
            <a:endParaRPr b="1" sz="25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FFFFFF"/>
                </a:solidFill>
              </a:rPr>
              <a:t>토론페이지</a:t>
            </a:r>
            <a:endParaRPr b="1" sz="2500">
              <a:solidFill>
                <a:srgbClr val="FFFFFF"/>
              </a:solidFill>
            </a:endParaRPr>
          </a:p>
        </p:txBody>
      </p:sp>
      <p:sp>
        <p:nvSpPr>
          <p:cNvPr id="133" name="Google Shape;133;p4"/>
          <p:cNvSpPr/>
          <p:nvPr/>
        </p:nvSpPr>
        <p:spPr>
          <a:xfrm>
            <a:off x="7405828" y="7010225"/>
            <a:ext cx="2879100" cy="27711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outerShdw blurRad="57150" rotWithShape="0" algn="bl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FFFFFF"/>
                </a:solidFill>
              </a:rPr>
              <a:t>책쓰기</a:t>
            </a:r>
            <a:endParaRPr b="1" sz="25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FFFFFF"/>
                </a:solidFill>
              </a:rPr>
              <a:t>책방</a:t>
            </a:r>
            <a:endParaRPr b="1" sz="25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FFFFFF"/>
                </a:solidFill>
              </a:rPr>
              <a:t>결제하기</a:t>
            </a:r>
            <a:endParaRPr b="1" sz="2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4e12e657_2_0"/>
          <p:cNvSpPr txBox="1"/>
          <p:nvPr/>
        </p:nvSpPr>
        <p:spPr>
          <a:xfrm>
            <a:off x="1212075" y="8182375"/>
            <a:ext cx="42495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출처 : 중소기업뉴스(</a:t>
            </a: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http://news.kbiz.or.kr</a:t>
            </a:r>
            <a:r>
              <a:rPr lang="en-US" sz="12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), 2015년 기준</a:t>
            </a:r>
            <a:endParaRPr sz="38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39" name="Google Shape;139;ga34e12e657_2_0"/>
          <p:cNvSpPr txBox="1"/>
          <p:nvPr/>
        </p:nvSpPr>
        <p:spPr>
          <a:xfrm>
            <a:off x="335788" y="207098"/>
            <a:ext cx="96321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00">
                <a:solidFill>
                  <a:srgbClr val="2FA599"/>
                </a:solidFill>
              </a:rPr>
              <a:t>개발 </a:t>
            </a:r>
            <a:r>
              <a:rPr lang="en-US" sz="6700">
                <a:solidFill>
                  <a:srgbClr val="2FA599"/>
                </a:solidFill>
              </a:rPr>
              <a:t>배경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0" name="Google Shape;140;ga34e12e657_2_0"/>
          <p:cNvCxnSpPr/>
          <p:nvPr/>
        </p:nvCxnSpPr>
        <p:spPr>
          <a:xfrm flipH="1" rot="10800000">
            <a:off x="241950" y="1494100"/>
            <a:ext cx="8851200" cy="21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1" name="Google Shape;141;ga34e12e657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00" y="2438400"/>
            <a:ext cx="8134350" cy="5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a34e12e657_2_0"/>
          <p:cNvSpPr txBox="1"/>
          <p:nvPr/>
        </p:nvSpPr>
        <p:spPr>
          <a:xfrm>
            <a:off x="8248550" y="5267275"/>
            <a:ext cx="6966300" cy="15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dk1"/>
                </a:solidFill>
              </a:rPr>
              <a:t>다양한 사람과 취미를 공유하고</a:t>
            </a:r>
            <a:endParaRPr sz="3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dk1"/>
                </a:solidFill>
              </a:rPr>
              <a:t>독서를 위한 사이트가 없을까??</a:t>
            </a:r>
            <a:endParaRPr sz="3800">
              <a:solidFill>
                <a:schemeClr val="dk1"/>
              </a:solidFill>
            </a:endParaRPr>
          </a:p>
        </p:txBody>
      </p:sp>
      <p:sp>
        <p:nvSpPr>
          <p:cNvPr id="143" name="Google Shape;143;ga34e12e657_2_0"/>
          <p:cNvSpPr txBox="1"/>
          <p:nvPr/>
        </p:nvSpPr>
        <p:spPr>
          <a:xfrm>
            <a:off x="7968125" y="2241475"/>
            <a:ext cx="8259300" cy="1560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dk1"/>
                </a:solidFill>
              </a:rPr>
              <a:t>직장인이 많이하는 취미 중 </a:t>
            </a:r>
            <a:r>
              <a:rPr lang="en-US" sz="3800">
                <a:solidFill>
                  <a:srgbClr val="2FA599"/>
                </a:solidFill>
              </a:rPr>
              <a:t>2번째</a:t>
            </a:r>
            <a:r>
              <a:rPr lang="en-US" sz="3800">
                <a:solidFill>
                  <a:schemeClr val="dk1"/>
                </a:solidFill>
              </a:rPr>
              <a:t>인 독서활동</a:t>
            </a:r>
            <a:endParaRPr sz="3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34e12e657_1_71"/>
          <p:cNvSpPr/>
          <p:nvPr/>
        </p:nvSpPr>
        <p:spPr>
          <a:xfrm>
            <a:off x="6560500" y="-111600"/>
            <a:ext cx="5312700" cy="10510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ga34e12e657_1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563" y="3366975"/>
            <a:ext cx="2333625" cy="233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a34e12e657_1_71"/>
          <p:cNvSpPr/>
          <p:nvPr/>
        </p:nvSpPr>
        <p:spPr>
          <a:xfrm>
            <a:off x="4831938" y="3773738"/>
            <a:ext cx="1520100" cy="1520100"/>
          </a:xfrm>
          <a:prstGeom prst="mathPlus">
            <a:avLst>
              <a:gd fmla="val 12193" name="adj1"/>
            </a:avLst>
          </a:prstGeom>
          <a:solidFill>
            <a:srgbClr val="2FA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a34e12e657_1_71"/>
          <p:cNvSpPr txBox="1"/>
          <p:nvPr/>
        </p:nvSpPr>
        <p:spPr>
          <a:xfrm>
            <a:off x="2294200" y="6335025"/>
            <a:ext cx="37002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Calibri"/>
                <a:ea typeface="Calibri"/>
                <a:cs typeface="Calibri"/>
                <a:sym typeface="Calibri"/>
              </a:rPr>
              <a:t>독서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ga34e12e657_1_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0113" y="3093513"/>
            <a:ext cx="2400300" cy="23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a34e12e657_1_71"/>
          <p:cNvSpPr txBox="1"/>
          <p:nvPr/>
        </p:nvSpPr>
        <p:spPr>
          <a:xfrm>
            <a:off x="8216663" y="6129200"/>
            <a:ext cx="37002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Calibri"/>
                <a:ea typeface="Calibri"/>
                <a:cs typeface="Calibri"/>
                <a:sym typeface="Calibri"/>
              </a:rPr>
              <a:t>아이디어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ga34e12e657_1_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60538" y="3357438"/>
            <a:ext cx="2352675" cy="23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a34e12e657_1_71"/>
          <p:cNvSpPr/>
          <p:nvPr/>
        </p:nvSpPr>
        <p:spPr>
          <a:xfrm>
            <a:off x="11940438" y="3773738"/>
            <a:ext cx="1520100" cy="1520100"/>
          </a:xfrm>
          <a:prstGeom prst="mathPlus">
            <a:avLst>
              <a:gd fmla="val 12193" name="adj1"/>
            </a:avLst>
          </a:prstGeom>
          <a:solidFill>
            <a:srgbClr val="2FA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a34e12e657_1_71"/>
          <p:cNvSpPr txBox="1"/>
          <p:nvPr/>
        </p:nvSpPr>
        <p:spPr>
          <a:xfrm>
            <a:off x="13460550" y="6129200"/>
            <a:ext cx="37002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Calibri"/>
                <a:ea typeface="Calibri"/>
                <a:cs typeface="Calibri"/>
                <a:sym typeface="Calibri"/>
              </a:rPr>
              <a:t>생각의 공유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a34e12e657_1_71"/>
          <p:cNvSpPr txBox="1"/>
          <p:nvPr/>
        </p:nvSpPr>
        <p:spPr>
          <a:xfrm>
            <a:off x="1563463" y="7555200"/>
            <a:ext cx="37002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Calibri"/>
                <a:ea typeface="Calibri"/>
                <a:cs typeface="Calibri"/>
                <a:sym typeface="Calibri"/>
              </a:rPr>
              <a:t>독서의 폭은 넓히고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ga34e12e657_1_71"/>
          <p:cNvSpPr txBox="1"/>
          <p:nvPr/>
        </p:nvSpPr>
        <p:spPr>
          <a:xfrm>
            <a:off x="7605188" y="7271900"/>
            <a:ext cx="37002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Calibri"/>
                <a:ea typeface="Calibri"/>
                <a:cs typeface="Calibri"/>
                <a:sym typeface="Calibri"/>
              </a:rPr>
              <a:t>새로운 아이디어로 나만의 책을 만들고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a34e12e657_1_71"/>
          <p:cNvSpPr txBox="1"/>
          <p:nvPr/>
        </p:nvSpPr>
        <p:spPr>
          <a:xfrm>
            <a:off x="13170025" y="7271900"/>
            <a:ext cx="37002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Calibri"/>
                <a:ea typeface="Calibri"/>
                <a:cs typeface="Calibri"/>
                <a:sym typeface="Calibri"/>
              </a:rPr>
              <a:t>다른 사람과 공유할 수 있는 공간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ga34e12e657_1_71"/>
          <p:cNvSpPr txBox="1"/>
          <p:nvPr/>
        </p:nvSpPr>
        <p:spPr>
          <a:xfrm>
            <a:off x="775938" y="551948"/>
            <a:ext cx="96321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00">
                <a:solidFill>
                  <a:srgbClr val="2FA599"/>
                </a:solidFill>
              </a:rPr>
              <a:t>개발 배경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a34e12e657_1_25"/>
          <p:cNvSpPr txBox="1"/>
          <p:nvPr/>
        </p:nvSpPr>
        <p:spPr>
          <a:xfrm>
            <a:off x="7984975" y="2365425"/>
            <a:ext cx="8817900" cy="40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dk1"/>
                </a:solidFill>
                <a:highlight>
                  <a:srgbClr val="FFFFFF"/>
                </a:highlight>
              </a:rPr>
              <a:t>독서 활동을 하고 싶지만 </a:t>
            </a:r>
            <a:endParaRPr sz="3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dk1"/>
                </a:solidFill>
                <a:highlight>
                  <a:srgbClr val="FFFFFF"/>
                </a:highlight>
              </a:rPr>
              <a:t>코로나라는 상황과 다른 문제점에</a:t>
            </a:r>
            <a:endParaRPr sz="3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dk1"/>
                </a:solidFill>
                <a:highlight>
                  <a:srgbClr val="FFFFFF"/>
                </a:highlight>
              </a:rPr>
              <a:t>주저하고 있는 </a:t>
            </a:r>
            <a:endParaRPr sz="3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2FA599"/>
                </a:solidFill>
                <a:highlight>
                  <a:srgbClr val="FFFFFF"/>
                </a:highlight>
              </a:rPr>
              <a:t>예비 독서人</a:t>
            </a:r>
            <a:r>
              <a:rPr lang="en-US" sz="3800">
                <a:solidFill>
                  <a:schemeClr val="dk1"/>
                </a:solidFill>
                <a:highlight>
                  <a:srgbClr val="FFFFFF"/>
                </a:highlight>
              </a:rPr>
              <a:t>과 </a:t>
            </a:r>
            <a:r>
              <a:rPr lang="en-US" sz="5000">
                <a:solidFill>
                  <a:srgbClr val="2FA599"/>
                </a:solidFill>
                <a:highlight>
                  <a:srgbClr val="FFFFFF"/>
                </a:highlight>
              </a:rPr>
              <a:t>독서人</a:t>
            </a:r>
            <a:r>
              <a:rPr lang="en-US" sz="3800">
                <a:solidFill>
                  <a:schemeClr val="dk1"/>
                </a:solidFill>
                <a:highlight>
                  <a:srgbClr val="FFFFFF"/>
                </a:highlight>
              </a:rPr>
              <a:t>을 위한 </a:t>
            </a:r>
            <a:endParaRPr sz="3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2FA599"/>
                </a:solidFill>
                <a:highlight>
                  <a:srgbClr val="FFFFFF"/>
                </a:highlight>
              </a:rPr>
              <a:t>커뮤니티 개발</a:t>
            </a:r>
            <a:endParaRPr sz="5000">
              <a:solidFill>
                <a:srgbClr val="2FA599"/>
              </a:solidFill>
              <a:highlight>
                <a:srgbClr val="FFFFFF"/>
              </a:highlight>
            </a:endParaRPr>
          </a:p>
        </p:txBody>
      </p:sp>
      <p:sp>
        <p:nvSpPr>
          <p:cNvPr id="166" name="Google Shape;166;ga34e12e657_1_25"/>
          <p:cNvSpPr txBox="1"/>
          <p:nvPr/>
        </p:nvSpPr>
        <p:spPr>
          <a:xfrm>
            <a:off x="8062163" y="551948"/>
            <a:ext cx="96321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00">
                <a:solidFill>
                  <a:srgbClr val="2FA599"/>
                </a:solidFill>
              </a:rPr>
              <a:t>개발 목적</a:t>
            </a:r>
            <a:endParaRPr sz="6700">
              <a:solidFill>
                <a:srgbClr val="2FA599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700">
              <a:solidFill>
                <a:srgbClr val="2FA599"/>
              </a:solidFill>
            </a:endParaRPr>
          </a:p>
        </p:txBody>
      </p:sp>
      <p:pic>
        <p:nvPicPr>
          <p:cNvPr descr="사랑 Pusheen" id="167" name="Google Shape;167;ga34e12e657_1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11825" y="222775"/>
            <a:ext cx="1321950" cy="132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a34e12e657_1_25"/>
          <p:cNvSpPr txBox="1"/>
          <p:nvPr/>
        </p:nvSpPr>
        <p:spPr>
          <a:xfrm>
            <a:off x="18440725" y="1605600"/>
            <a:ext cx="8150400" cy="9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고양이 너무 귀여어♥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나만없어 고양이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고먐미너무기여워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♥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9" name="Google Shape;169;ga34e12e657_1_25"/>
          <p:cNvCxnSpPr/>
          <p:nvPr/>
        </p:nvCxnSpPr>
        <p:spPr>
          <a:xfrm flipH="1" rot="10800000">
            <a:off x="7968325" y="1838950"/>
            <a:ext cx="8851200" cy="21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0" name="Google Shape;170;ga34e12e657_1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97450" y="0"/>
            <a:ext cx="8377627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"/>
          <p:cNvSpPr/>
          <p:nvPr/>
        </p:nvSpPr>
        <p:spPr>
          <a:xfrm>
            <a:off x="12485600" y="-104250"/>
            <a:ext cx="5802300" cy="10495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7"/>
          <p:cNvSpPr txBox="1"/>
          <p:nvPr/>
        </p:nvSpPr>
        <p:spPr>
          <a:xfrm>
            <a:off x="651500" y="447175"/>
            <a:ext cx="66456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00">
                <a:solidFill>
                  <a:srgbClr val="2FA599"/>
                </a:solidFill>
              </a:rPr>
              <a:t>벤치마킹 사이트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7"/>
          <p:cNvSpPr txBox="1"/>
          <p:nvPr/>
        </p:nvSpPr>
        <p:spPr>
          <a:xfrm>
            <a:off x="12777788" y="2047788"/>
            <a:ext cx="50769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dk1"/>
                </a:solidFill>
              </a:rPr>
              <a:t>기존의 디베이팅 사이트는 </a:t>
            </a:r>
            <a:endParaRPr sz="3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2FA599"/>
                </a:solidFill>
              </a:rPr>
              <a:t>토론위주</a:t>
            </a:r>
            <a:r>
              <a:rPr lang="en-US" sz="3800">
                <a:solidFill>
                  <a:schemeClr val="dk1"/>
                </a:solidFill>
              </a:rPr>
              <a:t> 사이트 </a:t>
            </a:r>
            <a:endParaRPr sz="3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7"/>
          <p:cNvSpPr/>
          <p:nvPr/>
        </p:nvSpPr>
        <p:spPr>
          <a:xfrm>
            <a:off x="14423363" y="5214850"/>
            <a:ext cx="1520100" cy="1520100"/>
          </a:xfrm>
          <a:prstGeom prst="mathPlus">
            <a:avLst>
              <a:gd fmla="val 12193" name="adj1"/>
            </a:avLst>
          </a:prstGeom>
          <a:solidFill>
            <a:srgbClr val="2FA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100" y="1708275"/>
            <a:ext cx="10714026" cy="7749825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33688dc00_1_38"/>
          <p:cNvSpPr/>
          <p:nvPr/>
        </p:nvSpPr>
        <p:spPr>
          <a:xfrm>
            <a:off x="0" y="0"/>
            <a:ext cx="6510000" cy="10495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a33688dc00_1_38"/>
          <p:cNvSpPr txBox="1"/>
          <p:nvPr/>
        </p:nvSpPr>
        <p:spPr>
          <a:xfrm>
            <a:off x="10995375" y="447175"/>
            <a:ext cx="66309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6700">
                <a:solidFill>
                  <a:srgbClr val="2FA599"/>
                </a:solidFill>
              </a:rPr>
              <a:t>벤치마킹 사이트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ga33688dc00_1_38"/>
          <p:cNvSpPr txBox="1"/>
          <p:nvPr/>
        </p:nvSpPr>
        <p:spPr>
          <a:xfrm>
            <a:off x="8581584" y="7305643"/>
            <a:ext cx="2413800" cy="14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departmen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ga33688dc00_1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8628" y="2024175"/>
            <a:ext cx="10100717" cy="7000842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8" name="Google Shape;188;ga33688dc00_1_38"/>
          <p:cNvSpPr txBox="1"/>
          <p:nvPr/>
        </p:nvSpPr>
        <p:spPr>
          <a:xfrm>
            <a:off x="824675" y="4883175"/>
            <a:ext cx="50769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dk1"/>
                </a:solidFill>
              </a:rPr>
              <a:t>중고 상품을 활발하게</a:t>
            </a:r>
            <a:r>
              <a:rPr lang="en-US" sz="3800">
                <a:solidFill>
                  <a:schemeClr val="dk1"/>
                </a:solidFill>
              </a:rPr>
              <a:t> </a:t>
            </a:r>
            <a:endParaRPr sz="3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2FA599"/>
                </a:solidFill>
              </a:rPr>
              <a:t>거래하는</a:t>
            </a:r>
            <a:r>
              <a:rPr lang="en-US" sz="3800">
                <a:solidFill>
                  <a:schemeClr val="dk1"/>
                </a:solidFill>
              </a:rPr>
              <a:t> 사이트 </a:t>
            </a:r>
            <a:endParaRPr sz="3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ga33688dc00_1_38"/>
          <p:cNvSpPr/>
          <p:nvPr/>
        </p:nvSpPr>
        <p:spPr>
          <a:xfrm>
            <a:off x="1989650" y="2476475"/>
            <a:ext cx="1520100" cy="1520100"/>
          </a:xfrm>
          <a:prstGeom prst="mathPlus">
            <a:avLst>
              <a:gd fmla="val 12193" name="adj1"/>
            </a:avLst>
          </a:prstGeom>
          <a:solidFill>
            <a:srgbClr val="2FA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34e12e657_1_12"/>
          <p:cNvSpPr txBox="1"/>
          <p:nvPr/>
        </p:nvSpPr>
        <p:spPr>
          <a:xfrm>
            <a:off x="651500" y="447175"/>
            <a:ext cx="108492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00">
                <a:solidFill>
                  <a:srgbClr val="2FA599"/>
                </a:solidFill>
              </a:rPr>
              <a:t>벤치마킹 사이트와 차별점</a:t>
            </a:r>
            <a:endParaRPr sz="6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95" name="Google Shape;195;ga34e12e657_1_12"/>
          <p:cNvGraphicFramePr/>
          <p:nvPr/>
        </p:nvGraphicFramePr>
        <p:xfrm>
          <a:off x="2654938" y="2212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{FAEA5F94-DF68-4D2B-9812-26CDF634C76C}</a:tableStyleId>
              </a:tblPr>
              <a:tblGrid>
                <a:gridCol w="2732725"/>
                <a:gridCol w="2561350"/>
                <a:gridCol w="2561350"/>
                <a:gridCol w="2561350"/>
                <a:gridCol w="2561350"/>
              </a:tblGrid>
              <a:tr h="7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서비스요소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디베이팅 데이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당근마켓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E-book사이트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Reader25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7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독서토론방 채널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X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X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중고 거래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X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X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책 리뷰 공유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X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X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2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책쓰기 및 후원 서비스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X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X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인기 책 추천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X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FA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6" name="Google Shape;196;ga34e12e657_1_12"/>
          <p:cNvSpPr txBox="1"/>
          <p:nvPr/>
        </p:nvSpPr>
        <p:spPr>
          <a:xfrm>
            <a:off x="5193750" y="7886650"/>
            <a:ext cx="7900500" cy="15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-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책을 읽고 독후감, 리뷰 쓰기 가능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-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마이페이지에 모든 자료 확인가능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-"/>
            </a:pPr>
            <a:r>
              <a:rPr b="1" lang="en-US" sz="3000">
                <a:solidFill>
                  <a:srgbClr val="2FA599"/>
                </a:solidFill>
                <a:latin typeface="Calibri"/>
                <a:ea typeface="Calibri"/>
                <a:cs typeface="Calibri"/>
                <a:sym typeface="Calibri"/>
              </a:rPr>
              <a:t>책에 관한 모든 서비스</a:t>
            </a: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를 담은 Reader25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2020-11-24T21:12:37Z</dcterms:created>
  <dc:creator>officegen</dc:creator>
</cp:coreProperties>
</file>